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0" r:id="rId2"/>
    <p:sldId id="291" r:id="rId3"/>
    <p:sldId id="297" r:id="rId4"/>
    <p:sldId id="292" r:id="rId5"/>
    <p:sldId id="263" r:id="rId6"/>
    <p:sldId id="299" r:id="rId7"/>
    <p:sldId id="293" r:id="rId8"/>
    <p:sldId id="294" r:id="rId9"/>
    <p:sldId id="295" r:id="rId10"/>
    <p:sldId id="296" r:id="rId11"/>
    <p:sldId id="298" r:id="rId12"/>
    <p:sldId id="279" r:id="rId13"/>
    <p:sldId id="257" r:id="rId14"/>
    <p:sldId id="282" r:id="rId15"/>
    <p:sldId id="300" r:id="rId16"/>
    <p:sldId id="289" r:id="rId17"/>
    <p:sldId id="301" r:id="rId18"/>
    <p:sldId id="277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0"/>
    <a:srgbClr val="669900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5719" autoAdjust="0"/>
  </p:normalViewPr>
  <p:slideViewPr>
    <p:cSldViewPr snapToGrid="0">
      <p:cViewPr varScale="1">
        <p:scale>
          <a:sx n="108" d="100"/>
          <a:sy n="108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A605A-69BA-497E-A0F9-B71E81F1CDAE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E8087-2A42-4DA2-8F7E-4E144DA609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78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E8087-2A42-4DA2-8F7E-4E144DA6094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11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EC0D1-4AA2-66D0-0141-C7D0C87F6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DA6859-5084-8776-94E1-911EE8D9F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C34F9E-A6A1-6504-CDBC-352C36A08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AE2B1B-5D9B-7778-F8F9-91239930A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E8087-2A42-4DA2-8F7E-4E144DA6094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95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E8087-2A42-4DA2-8F7E-4E144DA6094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160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man auf die PDF klickt, lädt man automatisch die PDF herunter, von der ganz dreist die Berufe geklaut wurden.</a:t>
            </a:r>
          </a:p>
          <a:p>
            <a:r>
              <a:rPr lang="de-DE" dirty="0"/>
              <a:t>Wenn man auf das Bild klickt, kommt man auf die Internetseite von VBIO, wo die PDF zu </a:t>
            </a:r>
            <a:r>
              <a:rPr lang="de-DE"/>
              <a:t>finden ist.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E8087-2A42-4DA2-8F7E-4E144DA6094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5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 die Felder kann man klicken, dann kommt man auf die Internetseite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E8087-2A42-4DA2-8F7E-4E144DA6094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16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55363-DDC0-4202-AB5E-086A3EEFE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41D589-61D4-4148-BE74-719CC3896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B527A4-3D46-4894-A33C-B6357062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90A2F0-A570-41A4-A607-1C1D3C01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D08CDC-662B-4F78-8185-F034EB5D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39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C17FE-7FDB-45AC-8EC7-A3A929DD0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5328F2-5A66-4A12-9334-D70E382A7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97626F-D26B-484D-BE32-30074611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3B813B-E3CD-4A8F-82CE-250B9D3D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4E9AE7-A230-4EC0-B334-278F4579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25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FA68352-FA55-463E-8110-FC59CC831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2F59C60-B6CF-4A25-9F05-2FE12FA16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CFF1C6-166B-42C3-81C5-33EB0676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13A2BC-0173-413C-A292-4022577F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38B458-C6B4-4BDE-84F6-39A26F78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79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1F6ED-9585-40DF-B810-8D644CEE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937C14-DD0A-44E2-9082-5A688ADF5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76EC73-A58C-40B1-AACD-784634BDA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1DBCD8-523E-449F-A202-3185C0C1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6B47E0-228D-4FDE-AAF2-C47A5EEE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94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D50F3-1497-43EB-843B-193A8D77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24692B-9178-46E1-AE4D-069518F05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10F8DF-784F-42D9-8FB8-0F7D163C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02244D-C799-49C0-AE4A-3CB6CF9A2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B3BABA-2394-4138-AC25-3A48BF5F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2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FF0D8-C093-4192-A163-F6C2DFA9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03247C-F0FB-4098-9227-B35C6FC7D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A85041-6B56-40AD-AAE8-0757EFF97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4E745D-E85E-4403-8CB2-CEFE5A69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46F272-E08D-4AB1-A133-33CA9CC6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E073F7-F971-4CB0-A7E0-65968C3F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62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10136-DF8B-4731-9185-1903DE93B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CA8480-F1A0-4FE0-AD84-F42760D5E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C4293E-71DC-48BC-BA50-C01723F3C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B50DD7-050A-45ED-80C2-CD9842F4D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EE170D-76FC-46F9-82EA-831EC2364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DD4EE43-E9D3-4FCF-B256-1F5B6613D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FBB0D1-0AC0-4A0A-B2EC-385BD247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74985F1-1F74-499B-AA79-523D75C3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90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7ED24-BCA0-4754-B792-85B98106D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0D41B3-81D8-42F8-8919-2437DC741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85FB3D-BDB0-43BC-B0C6-27C77576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D16A1AA-FA29-4C46-A7EA-13D5322A1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67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69BA56-99E8-4C4A-860E-6E46768D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DD5180-A183-479A-A760-E5726673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D537AC-F55D-43B0-86F2-7B63E2E4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32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63D12-8702-4337-915A-BBA23BFF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F77099-8ADE-41A3-BCC4-472D5F4E3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BC80F8-C99A-47D0-A523-24881B4DF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3CE3DB-FCF5-481E-83D0-B5B5F5B5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7F2D44-0508-432F-9594-8245EB2D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ED978C-7A07-4BED-918D-0E93C440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09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A7068-F72B-4221-A0F6-C2016178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7AC1CDA-596D-4962-A953-37B5A87C8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34CE9-2C80-49EA-9099-8C6465CEC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4A1751-F2E2-42A4-9AA6-2E3BAD04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44552E-7018-4F00-9E9B-89869F12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7285EE-7FA1-4A30-A9D3-9D972CC2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16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87BFC85-2D1E-4A61-B6CB-177306A0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1E14E2-3416-41E6-9C06-FF832DDCB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E38718-ECAA-437C-8922-16D47E2A0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CAA27-71A2-4199-BE33-605618C07AFF}" type="datetimeFigureOut">
              <a:rPr lang="de-DE" smtClean="0"/>
              <a:t>20.02.24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5F932E-59E4-4EDC-BB2E-6367BE83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E9CA22-480C-4CCB-8BB4-F04E8D1E5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B7FA-F00A-4F5B-AFEC-3D3A74D477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10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bio.de/ausbildung-beruf/biologen-im-beruf-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vbio.de/fileadmin/user_upload/Redaktion_Beruf/pdf/Klassifikation_der_Berufe_in_den_LifeSciences.pdf" TargetMode="Externa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biologie.ruhr-uni-bochum.de/biodek/studium/studieninteressierte/RUBcheck.html.d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ologie.ruhr-uni-bochum.de/biodek/studium/studieninteressierte/RUBcheck.html.de" TargetMode="External"/><Relationship Id="rId3" Type="http://schemas.openxmlformats.org/officeDocument/2006/relationships/hyperlink" Target="https://www.vbio.de/publikationen/berufsbilder-perspektiven" TargetMode="External"/><Relationship Id="rId7" Type="http://schemas.openxmlformats.org/officeDocument/2006/relationships/hyperlink" Target="https://studium.ruhr-uni-bochum.de/de/zentrale-studienberatu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iologie.ruhr-uni-bochum.de/biodek/fakultaet/index.html.de" TargetMode="External"/><Relationship Id="rId5" Type="http://schemas.openxmlformats.org/officeDocument/2006/relationships/hyperlink" Target="https://bts-sciecon.de/karriereblog/#c4763" TargetMode="External"/><Relationship Id="rId4" Type="http://schemas.openxmlformats.org/officeDocument/2006/relationships/hyperlink" Target="https://www.biologie.ruhr-uni-bochum.de/biodek/studium/biologie-im-beruf.html.d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solventa.de/jobs/channel/biologie/thema/beruf" TargetMode="External"/><Relationship Id="rId2" Type="http://schemas.openxmlformats.org/officeDocument/2006/relationships/hyperlink" Target="https://studienangebot.rub.de/de/uebersicht?field_sg_abschluss_value%5B2%5D=2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cademics.de/ratgeber/berufe-mit-biologi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D0kEXrpWPs&amp;t=13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ologie – Arwed-Rossbach-Schule">
            <a:extLst>
              <a:ext uri="{FF2B5EF4-FFF2-40B4-BE49-F238E27FC236}">
                <a16:creationId xmlns:a16="http://schemas.microsoft.com/office/drawing/2014/main" id="{5C2F54D6-3B95-BCA8-D68C-F05B6197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hr-uni-bochum - Armbruster Engineering">
            <a:extLst>
              <a:ext uri="{FF2B5EF4-FFF2-40B4-BE49-F238E27FC236}">
                <a16:creationId xmlns:a16="http://schemas.microsoft.com/office/drawing/2014/main" id="{58A5E5BD-8D34-7044-859C-D23BC9214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92" y="4308476"/>
            <a:ext cx="4800359" cy="25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rschung">
            <a:extLst>
              <a:ext uri="{FF2B5EF4-FFF2-40B4-BE49-F238E27FC236}">
                <a16:creationId xmlns:a16="http://schemas.microsoft.com/office/drawing/2014/main" id="{A3779813-18F4-FEB2-3800-CF818073A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632" y="515145"/>
            <a:ext cx="3797681" cy="11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chschaftsrat Biologie und Biotechnologie – Von Studierenden für  Studierende">
            <a:extLst>
              <a:ext uri="{FF2B5EF4-FFF2-40B4-BE49-F238E27FC236}">
                <a16:creationId xmlns:a16="http://schemas.microsoft.com/office/drawing/2014/main" id="{9DC2ACF3-6DF3-8F07-98D6-7BD1639D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823" y="2135981"/>
            <a:ext cx="1969295" cy="196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579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2301C-6AEC-F8F1-D4FB-5370BE15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Aufbau des Studiums</a:t>
            </a:r>
            <a:endParaRPr lang="de-DE" sz="5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FCDEE0-37A8-AB26-D9BE-B5601195B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7"/>
          <a:stretch/>
        </p:blipFill>
        <p:spPr>
          <a:xfrm>
            <a:off x="8348846" y="387928"/>
            <a:ext cx="1805397" cy="13255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AD9E37-EB94-D694-8511-2A1E2303D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"/>
          <a:stretch/>
        </p:blipFill>
        <p:spPr>
          <a:xfrm>
            <a:off x="10154243" y="387928"/>
            <a:ext cx="1781731" cy="132953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A28D374-C25F-D413-9A6C-163194201A5E}"/>
              </a:ext>
            </a:extLst>
          </p:cNvPr>
          <p:cNvSpPr txBox="1"/>
          <p:nvPr/>
        </p:nvSpPr>
        <p:spPr>
          <a:xfrm>
            <a:off x="256026" y="1690688"/>
            <a:ext cx="736573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Viertes Semester: </a:t>
            </a:r>
            <a:r>
              <a:rPr lang="de-DE" sz="2800" b="1" dirty="0">
                <a:solidFill>
                  <a:srgbClr val="7030A0"/>
                </a:solidFill>
              </a:rPr>
              <a:t>Physiologie, Bioinformatik, </a:t>
            </a:r>
          </a:p>
          <a:p>
            <a:r>
              <a:rPr lang="de-DE" sz="2800" b="1" dirty="0">
                <a:solidFill>
                  <a:srgbClr val="7030A0"/>
                </a:solidFill>
              </a:rPr>
              <a:t>                                       Genetik und Mikrobiologie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Tierphysiologie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Pflanzenphysiologie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Prokaryotengenetik</a:t>
            </a:r>
            <a:r>
              <a:rPr lang="de-DE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Cytogenetik</a:t>
            </a: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Bioinformatik  </a:t>
            </a:r>
          </a:p>
          <a:p>
            <a:endParaRPr lang="de-DE" sz="2800" dirty="0"/>
          </a:p>
          <a:p>
            <a:r>
              <a:rPr lang="de-DE" sz="2800" dirty="0"/>
              <a:t>→ Vorlesung, Übungen im Labor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Erstellen von Proben, Anwenden biotechnischer Methoden,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Laborprotokolle, Durchführung von Versuchen </a:t>
            </a:r>
          </a:p>
        </p:txBody>
      </p:sp>
      <p:pic>
        <p:nvPicPr>
          <p:cNvPr id="9" name="Grafik 8" descr="Ein Bild, das Person, Im Haus, medizinische Ausrüstung, Kleidung enthält.&#10;&#10;Automatisch generierte Beschreibung">
            <a:extLst>
              <a:ext uri="{FF2B5EF4-FFF2-40B4-BE49-F238E27FC236}">
                <a16:creationId xmlns:a16="http://schemas.microsoft.com/office/drawing/2014/main" id="{4327A37D-1D00-20DA-1AA6-C913711C1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75" y="3072416"/>
            <a:ext cx="1868957" cy="2491943"/>
          </a:xfrm>
          <a:prstGeom prst="rect">
            <a:avLst/>
          </a:prstGeom>
        </p:spPr>
      </p:pic>
      <p:pic>
        <p:nvPicPr>
          <p:cNvPr id="17" name="Grafik 16" descr="Ein Bild, das Im Haus, medizinische Ausrüstung, Forschungsinstrument, Laborausstattung enthält.&#10;&#10;Automatisch generierte Beschreibung">
            <a:extLst>
              <a:ext uri="{FF2B5EF4-FFF2-40B4-BE49-F238E27FC236}">
                <a16:creationId xmlns:a16="http://schemas.microsoft.com/office/drawing/2014/main" id="{8883B4C4-7F3F-3891-315C-C553D766F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35" y="1751157"/>
            <a:ext cx="2620512" cy="3494015"/>
          </a:xfrm>
          <a:prstGeom prst="rect">
            <a:avLst/>
          </a:prstGeom>
        </p:spPr>
      </p:pic>
      <p:pic>
        <p:nvPicPr>
          <p:cNvPr id="13" name="Grafik 12" descr="Ein Bild, das Person, Laborausstattung, Labor, Chemie enthält.&#10;&#10;Automatisch generierte Beschreibung">
            <a:extLst>
              <a:ext uri="{FF2B5EF4-FFF2-40B4-BE49-F238E27FC236}">
                <a16:creationId xmlns:a16="http://schemas.microsoft.com/office/drawing/2014/main" id="{C0EAB0CB-6879-8361-1EAE-78AEA0183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84" y="1944548"/>
            <a:ext cx="1908321" cy="2544428"/>
          </a:xfrm>
          <a:prstGeom prst="rect">
            <a:avLst/>
          </a:prstGeom>
        </p:spPr>
      </p:pic>
      <p:pic>
        <p:nvPicPr>
          <p:cNvPr id="15" name="Grafik 14" descr="Ein Bild, das Im Haus, Laborausstattung, Plastik, Wand enthält.&#10;&#10;Automatisch generierte Beschreibung">
            <a:extLst>
              <a:ext uri="{FF2B5EF4-FFF2-40B4-BE49-F238E27FC236}">
                <a16:creationId xmlns:a16="http://schemas.microsoft.com/office/drawing/2014/main" id="{63BD67BB-C5FA-1E83-751F-C3983C9563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1" b="24957"/>
          <a:stretch/>
        </p:blipFill>
        <p:spPr>
          <a:xfrm>
            <a:off x="10110629" y="5113892"/>
            <a:ext cx="1868957" cy="1419978"/>
          </a:xfrm>
          <a:prstGeom prst="rect">
            <a:avLst/>
          </a:prstGeom>
        </p:spPr>
      </p:pic>
      <p:pic>
        <p:nvPicPr>
          <p:cNvPr id="11" name="Grafik 10" descr="Ein Bild, das Person, Geschirr, Im Haus enthält.&#10;&#10;Automatisch generierte Beschreibung">
            <a:extLst>
              <a:ext uri="{FF2B5EF4-FFF2-40B4-BE49-F238E27FC236}">
                <a16:creationId xmlns:a16="http://schemas.microsoft.com/office/drawing/2014/main" id="{0B566905-DC72-D521-BFF8-47FA40F0E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84" y="4069371"/>
            <a:ext cx="1694236" cy="2258980"/>
          </a:xfrm>
          <a:prstGeom prst="rect">
            <a:avLst/>
          </a:prstGeom>
        </p:spPr>
      </p:pic>
      <p:pic>
        <p:nvPicPr>
          <p:cNvPr id="19" name="Grafik 18" descr="Ein Bild, das Person, Kleidung, Im Haus, medizinische Ausrüstung enthält.&#10;&#10;Automatisch generierte Beschreibung">
            <a:extLst>
              <a:ext uri="{FF2B5EF4-FFF2-40B4-BE49-F238E27FC236}">
                <a16:creationId xmlns:a16="http://schemas.microsoft.com/office/drawing/2014/main" id="{6BA490BC-840B-6903-333F-8F1FD85CD1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20655" r="6558" b="6557"/>
          <a:stretch/>
        </p:blipFill>
        <p:spPr>
          <a:xfrm>
            <a:off x="9123596" y="4992368"/>
            <a:ext cx="1330921" cy="16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674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5CF1-72EF-089C-9767-08BB74D41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4B70E-58C7-1A9B-9A80-F1D2CE32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Aufbau des Studiums</a:t>
            </a:r>
            <a:endParaRPr lang="de-DE" sz="5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543C421-0DDA-2F71-EF61-E70D1817010B}"/>
              </a:ext>
            </a:extLst>
          </p:cNvPr>
          <p:cNvSpPr txBox="1"/>
          <p:nvPr/>
        </p:nvSpPr>
        <p:spPr>
          <a:xfrm>
            <a:off x="507817" y="1853145"/>
            <a:ext cx="1050646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Außerdem im Studium: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Mathematik, Physik, Chemie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Praktika (Chemie und Physik)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Wahlveranstaltungen in </a:t>
            </a:r>
            <a:r>
              <a:rPr lang="de-DE" sz="2800" dirty="0" err="1"/>
              <a:t>Bioplus</a:t>
            </a:r>
            <a:r>
              <a:rPr lang="de-DE" sz="2800" dirty="0"/>
              <a:t> (B.Sc.) oder </a:t>
            </a:r>
            <a:r>
              <a:rPr lang="de-DE" sz="2800" dirty="0" err="1"/>
              <a:t>Optionalbereich</a:t>
            </a:r>
            <a:r>
              <a:rPr lang="de-DE" sz="2800" dirty="0"/>
              <a:t> (B.A.)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C9FF7C-D7B0-6794-A456-B340AF3C174C}"/>
              </a:ext>
            </a:extLst>
          </p:cNvPr>
          <p:cNvSpPr txBox="1"/>
          <p:nvPr/>
        </p:nvSpPr>
        <p:spPr>
          <a:xfrm>
            <a:off x="507817" y="3893040"/>
            <a:ext cx="9446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Fünftes und sechstes Semester: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A- und S- Module (Wahlveranstaltungen zur Spezialisierung)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Experimentelle Bachelorarbeit </a:t>
            </a:r>
          </a:p>
        </p:txBody>
      </p:sp>
    </p:spTree>
    <p:extLst>
      <p:ext uri="{BB962C8B-B14F-4D97-AF65-F5344CB8AC3E}">
        <p14:creationId xmlns:p14="http://schemas.microsoft.com/office/powerpoint/2010/main" val="158999477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A98A1-3391-1102-931D-0A23CDE96C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3460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Abschlüsse an der RUB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369599C-46FE-766B-A927-37283040F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126621"/>
          </a:xfrm>
          <a:solidFill>
            <a:srgbClr val="003460"/>
          </a:solidFill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Master (Science/Education)</a:t>
            </a:r>
          </a:p>
          <a:p>
            <a:r>
              <a:rPr lang="de-DE" dirty="0">
                <a:solidFill>
                  <a:schemeClr val="bg1"/>
                </a:solidFill>
              </a:rPr>
              <a:t>Spezialisierung in einem bestimmten Bereich</a:t>
            </a:r>
          </a:p>
          <a:p>
            <a:r>
              <a:rPr lang="de-DE" dirty="0">
                <a:solidFill>
                  <a:schemeClr val="bg1"/>
                </a:solidFill>
              </a:rPr>
              <a:t>Biochemie, Biopsychologie, Stadt- und Landschaftsökologie, Mikrobiologie, Biologie, Biodiversität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9D49BE6-CA73-2728-5B0B-57F458F59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126621"/>
          </a:xfrm>
          <a:solidFill>
            <a:srgbClr val="003460"/>
          </a:solidFill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Bachelor (Science/Arts)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Grundstudium + Spezialisierung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0FF582-D507-02CE-9C45-74CDD8F65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4" t="52244" r="8350" b="4327"/>
          <a:stretch/>
        </p:blipFill>
        <p:spPr>
          <a:xfrm>
            <a:off x="5825068" y="568588"/>
            <a:ext cx="1117599" cy="709941"/>
          </a:xfrm>
          <a:prstGeom prst="rect">
            <a:avLst/>
          </a:prstGeom>
        </p:spPr>
      </p:pic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BFAD7287-D594-960C-2919-2B7CCD0D6C33}"/>
              </a:ext>
            </a:extLst>
          </p:cNvPr>
          <p:cNvSpPr txBox="1">
            <a:spLocks/>
          </p:cNvSpPr>
          <p:nvPr/>
        </p:nvSpPr>
        <p:spPr>
          <a:xfrm>
            <a:off x="838200" y="5087183"/>
            <a:ext cx="5181600" cy="1325563"/>
          </a:xfrm>
          <a:prstGeom prst="rect">
            <a:avLst/>
          </a:prstGeom>
          <a:solidFill>
            <a:srgbClr val="0034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Promotion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7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7EC06507-777C-474A-80A3-61B6B7154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41" y="-215989"/>
            <a:ext cx="6783131" cy="79422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BC9FF4-9A93-41DC-82BE-AAAB158B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76" y="5381449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solidFill>
                  <a:srgbClr val="003460"/>
                </a:solidFill>
                <a:highlight>
                  <a:srgbClr val="669900"/>
                </a:highlight>
                <a:latin typeface="Baskerville Old Face" panose="02020602080505020303" pitchFamily="18" charset="0"/>
              </a:rPr>
              <a:t>Berufszweige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8C078DE-35BF-4395-BA03-33D7A762930C}"/>
              </a:ext>
            </a:extLst>
          </p:cNvPr>
          <p:cNvSpPr txBox="1"/>
          <p:nvPr/>
        </p:nvSpPr>
        <p:spPr>
          <a:xfrm>
            <a:off x="3525328" y="1292276"/>
            <a:ext cx="1350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Forschung und Entwicklung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AF3C8EA-6406-4810-A681-7DA6DFFB70B9}"/>
              </a:ext>
            </a:extLst>
          </p:cNvPr>
          <p:cNvSpPr txBox="1"/>
          <p:nvPr/>
        </p:nvSpPr>
        <p:spPr>
          <a:xfrm>
            <a:off x="7012058" y="350434"/>
            <a:ext cx="1442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Lehre</a:t>
            </a:r>
          </a:p>
          <a:p>
            <a:r>
              <a:rPr lang="de-DE" dirty="0">
                <a:highlight>
                  <a:srgbClr val="669900"/>
                </a:highlight>
              </a:rPr>
              <a:t>Und Lehramt  </a:t>
            </a:r>
          </a:p>
          <a:p>
            <a:endParaRPr lang="de-DE" dirty="0">
              <a:highlight>
                <a:srgbClr val="669900"/>
              </a:highlight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1113B8-08B5-403F-B879-DF6D7494C6EA}"/>
              </a:ext>
            </a:extLst>
          </p:cNvPr>
          <p:cNvSpPr txBox="1"/>
          <p:nvPr/>
        </p:nvSpPr>
        <p:spPr>
          <a:xfrm>
            <a:off x="5920845" y="2121065"/>
            <a:ext cx="219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Land- und Forstwirtschaft</a:t>
            </a:r>
          </a:p>
          <a:p>
            <a:endParaRPr lang="de-DE" dirty="0">
              <a:highlight>
                <a:srgbClr val="669900"/>
              </a:highlight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9AE4295-4828-440E-BCCB-790560F5CEBE}"/>
              </a:ext>
            </a:extLst>
          </p:cNvPr>
          <p:cNvSpPr txBox="1"/>
          <p:nvPr/>
        </p:nvSpPr>
        <p:spPr>
          <a:xfrm>
            <a:off x="5175417" y="579110"/>
            <a:ext cx="1442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Medizin- und Lebensmittelbranche</a:t>
            </a:r>
          </a:p>
          <a:p>
            <a:endParaRPr lang="de-DE" dirty="0">
              <a:highlight>
                <a:srgbClr val="669900"/>
              </a:highlight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181FA5-4F1D-4654-B056-C15575C8439C}"/>
              </a:ext>
            </a:extLst>
          </p:cNvPr>
          <p:cNvSpPr txBox="1"/>
          <p:nvPr/>
        </p:nvSpPr>
        <p:spPr>
          <a:xfrm>
            <a:off x="7954911" y="1714996"/>
            <a:ext cx="1367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Qualitätsmanagement, Marketing und Vertrieb</a:t>
            </a:r>
          </a:p>
          <a:p>
            <a:endParaRPr lang="de-DE" dirty="0">
              <a:highlight>
                <a:srgbClr val="669900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E53EEEF-FE4C-4FB2-A4FA-0AAB6F8D9BA8}"/>
              </a:ext>
            </a:extLst>
          </p:cNvPr>
          <p:cNvSpPr txBox="1"/>
          <p:nvPr/>
        </p:nvSpPr>
        <p:spPr>
          <a:xfrm>
            <a:off x="5820076" y="3959105"/>
            <a:ext cx="1939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Umwelt- und Naturschutz</a:t>
            </a:r>
          </a:p>
          <a:p>
            <a:endParaRPr lang="de-DE" dirty="0">
              <a:highlight>
                <a:srgbClr val="669900"/>
              </a:highlight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5E8AAD5-EDAF-4E9B-8AE7-5CF3B43C66CF}"/>
              </a:ext>
            </a:extLst>
          </p:cNvPr>
          <p:cNvSpPr txBox="1"/>
          <p:nvPr/>
        </p:nvSpPr>
        <p:spPr>
          <a:xfrm>
            <a:off x="5656704" y="2991475"/>
            <a:ext cx="28799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Wissensvermittlung, </a:t>
            </a:r>
            <a:r>
              <a:rPr lang="de-DE" sz="1400" dirty="0">
                <a:highlight>
                  <a:srgbClr val="669900"/>
                </a:highlight>
              </a:rPr>
              <a:t>zum Beispiel in Museen, Zoos, Parks</a:t>
            </a:r>
          </a:p>
          <a:p>
            <a:endParaRPr lang="de-DE" dirty="0">
              <a:highlight>
                <a:srgbClr val="669900"/>
              </a:highlight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17B4774-62F0-44C8-9775-69DDD43E3CB0}"/>
              </a:ext>
            </a:extLst>
          </p:cNvPr>
          <p:cNvSpPr txBox="1"/>
          <p:nvPr/>
        </p:nvSpPr>
        <p:spPr>
          <a:xfrm>
            <a:off x="3419475" y="3591640"/>
            <a:ext cx="2135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Beratung und Gutachtenerstellung, </a:t>
            </a:r>
            <a:r>
              <a:rPr lang="de-DE" sz="1400" dirty="0">
                <a:highlight>
                  <a:srgbClr val="669900"/>
                </a:highlight>
              </a:rPr>
              <a:t>zum Beispiel für Ingenieur- und Planungsbüros oder Behörden</a:t>
            </a:r>
          </a:p>
          <a:p>
            <a:endParaRPr lang="de-DE" dirty="0">
              <a:highlight>
                <a:srgbClr val="669900"/>
              </a:highlight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DAD5265-4DB0-4901-B7AB-7FF33525155A}"/>
              </a:ext>
            </a:extLst>
          </p:cNvPr>
          <p:cNvSpPr txBox="1"/>
          <p:nvPr/>
        </p:nvSpPr>
        <p:spPr>
          <a:xfrm>
            <a:off x="3050352" y="2344860"/>
            <a:ext cx="2592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669900"/>
                </a:highlight>
              </a:rPr>
              <a:t>Medien </a:t>
            </a:r>
            <a:r>
              <a:rPr lang="de-DE" sz="1400" dirty="0">
                <a:highlight>
                  <a:srgbClr val="669900"/>
                </a:highlight>
              </a:rPr>
              <a:t>(Wissenschaftsjournalismus, Experten)</a:t>
            </a:r>
          </a:p>
          <a:p>
            <a:endParaRPr lang="de-DE" dirty="0">
              <a:highlight>
                <a:srgbClr val="6699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8713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35EA22F9-FC59-834D-3AEC-361CBEC45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53" y="0"/>
            <a:ext cx="8842694" cy="6858000"/>
          </a:xfrm>
          <a:prstGeom prst="rect">
            <a:avLst/>
          </a:prstGeom>
        </p:spPr>
      </p:pic>
      <p:sp>
        <p:nvSpPr>
          <p:cNvPr id="4" name="Rechteck 3">
            <a:hlinkClick r:id="rId5"/>
            <a:extLst>
              <a:ext uri="{FF2B5EF4-FFF2-40B4-BE49-F238E27FC236}">
                <a16:creationId xmlns:a16="http://schemas.microsoft.com/office/drawing/2014/main" id="{833E4472-7123-55C8-407F-90F09AA4C6DB}"/>
              </a:ext>
            </a:extLst>
          </p:cNvPr>
          <p:cNvSpPr/>
          <p:nvPr/>
        </p:nvSpPr>
        <p:spPr>
          <a:xfrm>
            <a:off x="204280" y="389106"/>
            <a:ext cx="933855" cy="64202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PDF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64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B96A3-2E2C-90B0-9E09-506D080AA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Immer noch unsicher? </a:t>
            </a:r>
            <a:endParaRPr lang="da-DK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3E47AC-986D-5FEB-72EF-46B02D4E4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49225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r>
              <a:rPr lang="da-DK" dirty="0" err="1">
                <a:hlinkClick r:id="rId2"/>
              </a:rPr>
              <a:t>RUBcheck</a:t>
            </a:r>
            <a:r>
              <a:rPr lang="da-DK" dirty="0">
                <a:hlinkClick r:id="rId2"/>
              </a:rPr>
              <a:t> </a:t>
            </a:r>
            <a:r>
              <a:rPr lang="da-DK" dirty="0" err="1">
                <a:hlinkClick r:id="rId2"/>
              </a:rPr>
              <a:t>Biologie</a:t>
            </a:r>
            <a:r>
              <a:rPr lang="da-DK" dirty="0">
                <a:hlinkClick r:id="rId2"/>
              </a:rPr>
              <a:t> (ruhr-uni-bochum.de)</a:t>
            </a:r>
            <a:endParaRPr lang="da-DK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366B29-60F6-E65C-5BA8-1D7A1BA25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15282"/>
            <a:ext cx="6062309" cy="205263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C9F248F-9AD4-B779-EC7D-60BE3E0B81FE}"/>
              </a:ext>
            </a:extLst>
          </p:cNvPr>
          <p:cNvSpPr txBox="1"/>
          <p:nvPr/>
        </p:nvSpPr>
        <p:spPr>
          <a:xfrm rot="559229">
            <a:off x="7749341" y="2509480"/>
            <a:ext cx="3602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Hier findet ihr noch mehr Einblicke </a:t>
            </a:r>
          </a:p>
          <a:p>
            <a:r>
              <a:rPr lang="de-DE" sz="2800" b="1" dirty="0"/>
              <a:t>ins Studium </a:t>
            </a:r>
            <a:endParaRPr lang="da-DK" sz="28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6C85E07-BB2C-F74A-B530-1BBEBD97CA00}"/>
              </a:ext>
            </a:extLst>
          </p:cNvPr>
          <p:cNvSpPr txBox="1"/>
          <p:nvPr/>
        </p:nvSpPr>
        <p:spPr>
          <a:xfrm>
            <a:off x="6368143" y="560367"/>
            <a:ext cx="5421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rgbClr val="70AD47">
                    <a:lumMod val="75000"/>
                  </a:srgbClr>
                </a:solidFill>
                <a:latin typeface="Amasis MT Pro Black" panose="020B0604020202020204" pitchFamily="18" charset="0"/>
                <a:ea typeface="+mj-ea"/>
                <a:cs typeface="+mj-cs"/>
              </a:rPr>
              <a:t>Mach den Test: 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9558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3"/>
            <a:extLst>
              <a:ext uri="{FF2B5EF4-FFF2-40B4-BE49-F238E27FC236}">
                <a16:creationId xmlns:a16="http://schemas.microsoft.com/office/drawing/2014/main" id="{4310D1D3-1217-58B5-D3A7-B3674AEC010B}"/>
              </a:ext>
            </a:extLst>
          </p:cNvPr>
          <p:cNvSpPr/>
          <p:nvPr/>
        </p:nvSpPr>
        <p:spPr>
          <a:xfrm>
            <a:off x="845820" y="1402499"/>
            <a:ext cx="5166359" cy="1514872"/>
          </a:xfrm>
          <a:prstGeom prst="rect">
            <a:avLst/>
          </a:prstGeom>
          <a:solidFill>
            <a:srgbClr val="003460"/>
          </a:solidFill>
          <a:scene3d>
            <a:camera prst="orthographicFront"/>
            <a:lightRig rig="threePt" dir="t"/>
          </a:scene3d>
          <a:sp3d extrusionH="127000" prstMaterial="powder">
            <a:bevelT w="139700" h="139700" prst="angle"/>
            <a:bevelB w="139700" h="1397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324000" rIns="396000" rtlCol="0" anchor="t" anchorCtr="0"/>
          <a:lstStyle/>
          <a:p>
            <a:r>
              <a:rPr lang="de-DE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Perspektiven - Berufsbilder für Biowissenschaftler</a:t>
            </a:r>
          </a:p>
          <a:p>
            <a:r>
              <a:rPr lang="de-DE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VBIO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B4ABBD6-65DF-9B99-8CFE-CD10D1E1D850}"/>
              </a:ext>
            </a:extLst>
          </p:cNvPr>
          <p:cNvSpPr/>
          <p:nvPr/>
        </p:nvSpPr>
        <p:spPr>
          <a:xfrm>
            <a:off x="845820" y="372308"/>
            <a:ext cx="10500362" cy="781578"/>
          </a:xfrm>
          <a:prstGeom prst="rect">
            <a:avLst/>
          </a:prstGeom>
          <a:solidFill>
            <a:srgbClr val="003460"/>
          </a:solidFill>
          <a:scene3d>
            <a:camera prst="orthographicFront"/>
            <a:lightRig rig="threePt" dir="t"/>
          </a:scene3d>
          <a:sp3d extrusionH="127000" prstMaterial="powder">
            <a:bevelT w="139700" h="139700" prst="angle"/>
            <a:bevelB w="139700" h="1397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Hilfreiche Links</a:t>
            </a:r>
          </a:p>
        </p:txBody>
      </p:sp>
      <p:sp>
        <p:nvSpPr>
          <p:cNvPr id="6" name="Rechteck 5">
            <a:hlinkClick r:id="rId4"/>
            <a:extLst>
              <a:ext uri="{FF2B5EF4-FFF2-40B4-BE49-F238E27FC236}">
                <a16:creationId xmlns:a16="http://schemas.microsoft.com/office/drawing/2014/main" id="{E5E4159C-D2AA-6CF8-2906-FA48919789D4}"/>
              </a:ext>
            </a:extLst>
          </p:cNvPr>
          <p:cNvSpPr/>
          <p:nvPr/>
        </p:nvSpPr>
        <p:spPr>
          <a:xfrm>
            <a:off x="845818" y="4853269"/>
            <a:ext cx="5086894" cy="1591072"/>
          </a:xfrm>
          <a:prstGeom prst="rect">
            <a:avLst/>
          </a:prstGeom>
          <a:solidFill>
            <a:srgbClr val="003460"/>
          </a:solidFill>
          <a:scene3d>
            <a:camera prst="orthographicFront"/>
            <a:lightRig rig="threePt" dir="t"/>
          </a:scene3d>
          <a:sp3d extrusionH="127000" prstMaterial="powder">
            <a:bevelT w="139700" h="139700" prst="angle"/>
            <a:bevelB w="139700" h="1397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324000" rIns="396000" rtlCol="0" anchor="t" anchorCtr="0"/>
          <a:lstStyle/>
          <a:p>
            <a:r>
              <a:rPr lang="de-DE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Biologinnen und Biologen im Beruf</a:t>
            </a:r>
          </a:p>
          <a:p>
            <a:r>
              <a:rPr lang="de-DE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Studienberatung RUB-Bio</a:t>
            </a:r>
          </a:p>
        </p:txBody>
      </p:sp>
      <p:sp>
        <p:nvSpPr>
          <p:cNvPr id="7" name="Rechteck 6">
            <a:hlinkClick r:id="rId5"/>
            <a:extLst>
              <a:ext uri="{FF2B5EF4-FFF2-40B4-BE49-F238E27FC236}">
                <a16:creationId xmlns:a16="http://schemas.microsoft.com/office/drawing/2014/main" id="{9402300D-72D9-A5A5-BE02-9A8A9EACD64E}"/>
              </a:ext>
            </a:extLst>
          </p:cNvPr>
          <p:cNvSpPr/>
          <p:nvPr/>
        </p:nvSpPr>
        <p:spPr>
          <a:xfrm>
            <a:off x="845818" y="3165984"/>
            <a:ext cx="5166359" cy="1514872"/>
          </a:xfrm>
          <a:prstGeom prst="rect">
            <a:avLst/>
          </a:prstGeom>
          <a:solidFill>
            <a:srgbClr val="003460"/>
          </a:solidFill>
          <a:scene3d>
            <a:camera prst="orthographicFront"/>
            <a:lightRig rig="threePt" dir="t"/>
          </a:scene3d>
          <a:sp3d extrusionH="127000" prstMaterial="powder">
            <a:bevelT w="139700" h="139700" prst="angle"/>
            <a:bevelB w="139700" h="1397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324000" rIns="396000" rtlCol="0" anchor="t" anchorCtr="0"/>
          <a:lstStyle/>
          <a:p>
            <a:r>
              <a:rPr lang="de-DE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Karrierethemen der Life Sciences</a:t>
            </a:r>
          </a:p>
          <a:p>
            <a:r>
              <a:rPr lang="de-DE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BtS</a:t>
            </a:r>
            <a:endParaRPr lang="de-DE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hteck 1">
            <a:hlinkClick r:id="rId5"/>
            <a:extLst>
              <a:ext uri="{FF2B5EF4-FFF2-40B4-BE49-F238E27FC236}">
                <a16:creationId xmlns:a16="http://schemas.microsoft.com/office/drawing/2014/main" id="{32C30E5F-C3DD-D352-7330-CDA377ACFF45}"/>
              </a:ext>
            </a:extLst>
          </p:cNvPr>
          <p:cNvSpPr/>
          <p:nvPr/>
        </p:nvSpPr>
        <p:spPr>
          <a:xfrm>
            <a:off x="6179823" y="3183194"/>
            <a:ext cx="5166359" cy="1514872"/>
          </a:xfrm>
          <a:prstGeom prst="rect">
            <a:avLst/>
          </a:prstGeom>
          <a:solidFill>
            <a:srgbClr val="003460"/>
          </a:solidFill>
          <a:scene3d>
            <a:camera prst="orthographicFront"/>
            <a:lightRig rig="threePt" dir="t"/>
          </a:scene3d>
          <a:sp3d extrusionH="127000" prstMaterial="powder">
            <a:bevelT w="139700" h="139700" prst="angle"/>
            <a:bevelB w="139700" h="1397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324000" rIns="396000" rtlCol="0" anchor="t" anchorCtr="0"/>
          <a:lstStyle/>
          <a:p>
            <a:r>
              <a:rPr lang="da-DK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</a:t>
            </a:r>
            <a:r>
              <a:rPr lang="da-DK" sz="24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Fakultät</a:t>
            </a:r>
            <a:r>
              <a:rPr lang="da-DK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(ruhr-uni-bochum.de)</a:t>
            </a:r>
            <a:endParaRPr lang="de-DE" sz="2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hteck 3">
            <a:hlinkClick r:id="rId5"/>
            <a:extLst>
              <a:ext uri="{FF2B5EF4-FFF2-40B4-BE49-F238E27FC236}">
                <a16:creationId xmlns:a16="http://schemas.microsoft.com/office/drawing/2014/main" id="{6023FA87-9DFB-709A-296E-369B2F22C6C3}"/>
              </a:ext>
            </a:extLst>
          </p:cNvPr>
          <p:cNvSpPr/>
          <p:nvPr/>
        </p:nvSpPr>
        <p:spPr>
          <a:xfrm>
            <a:off x="6179823" y="1402499"/>
            <a:ext cx="5166359" cy="1514872"/>
          </a:xfrm>
          <a:prstGeom prst="rect">
            <a:avLst/>
          </a:prstGeom>
          <a:solidFill>
            <a:srgbClr val="003460"/>
          </a:solidFill>
          <a:scene3d>
            <a:camera prst="orthographicFront"/>
            <a:lightRig rig="threePt" dir="t"/>
          </a:scene3d>
          <a:sp3d extrusionH="127000" prstMaterial="powder">
            <a:bevelT w="139700" h="139700" prst="angle"/>
            <a:bevelB w="139700" h="1397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324000" rIns="396000" rtlCol="0" anchor="t" anchorCtr="0"/>
          <a:lstStyle/>
          <a:p>
            <a:r>
              <a:rPr lang="da-DK" sz="24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Zentrale</a:t>
            </a:r>
            <a:r>
              <a:rPr lang="da-DK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a-DK" sz="24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Studienberatung</a:t>
            </a:r>
            <a:r>
              <a:rPr lang="da-DK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(ruhr-uni-bochum.de)</a:t>
            </a:r>
            <a:endParaRPr lang="de-DE" sz="2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hteck 4">
            <a:hlinkClick r:id="rId5"/>
            <a:extLst>
              <a:ext uri="{FF2B5EF4-FFF2-40B4-BE49-F238E27FC236}">
                <a16:creationId xmlns:a16="http://schemas.microsoft.com/office/drawing/2014/main" id="{F3890DF5-3F76-1578-2A6A-E5F447376453}"/>
              </a:ext>
            </a:extLst>
          </p:cNvPr>
          <p:cNvSpPr/>
          <p:nvPr/>
        </p:nvSpPr>
        <p:spPr>
          <a:xfrm>
            <a:off x="6179823" y="4929469"/>
            <a:ext cx="5166359" cy="1514872"/>
          </a:xfrm>
          <a:prstGeom prst="rect">
            <a:avLst/>
          </a:prstGeom>
          <a:solidFill>
            <a:srgbClr val="003460"/>
          </a:solidFill>
          <a:scene3d>
            <a:camera prst="orthographicFront"/>
            <a:lightRig rig="threePt" dir="t"/>
          </a:scene3d>
          <a:sp3d extrusionH="127000" prstMaterial="powder">
            <a:bevelT w="139700" h="139700" prst="angle"/>
            <a:bevelB w="139700" h="13970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324000" rIns="396000" rtlCol="0" anchor="t" anchorCtr="0"/>
          <a:lstStyle/>
          <a:p>
            <a:r>
              <a:rPr lang="da-DK" sz="24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RUBcheck</a:t>
            </a:r>
            <a:r>
              <a:rPr lang="da-DK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a-DK" sz="24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Biologie</a:t>
            </a:r>
            <a:r>
              <a:rPr lang="da-DK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(ruhr-uni-bochum.de)</a:t>
            </a:r>
            <a:endParaRPr lang="de-DE" sz="2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214508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E4A4D2-B154-864F-4682-B37E4503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1095"/>
            <a:ext cx="10515600" cy="1325563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de-DE" sz="4800" dirty="0">
                <a:solidFill>
                  <a:srgbClr val="70AD47">
                    <a:lumMod val="75000"/>
                  </a:srgbClr>
                </a:solidFill>
                <a:latin typeface="Amasis MT Pro Black" panose="020B0604020202020204" pitchFamily="18" charset="0"/>
                <a:ea typeface="+mn-ea"/>
                <a:cs typeface="+mn-cs"/>
              </a:rPr>
              <a:t>Und jetzt: </a:t>
            </a:r>
            <a:br>
              <a:rPr lang="de-DE" sz="4800" dirty="0">
                <a:solidFill>
                  <a:srgbClr val="70AD47">
                    <a:lumMod val="75000"/>
                  </a:srgbClr>
                </a:solidFill>
                <a:latin typeface="Amasis MT Pro Black" panose="020B0604020202020204" pitchFamily="18" charset="0"/>
                <a:ea typeface="+mn-ea"/>
                <a:cs typeface="+mn-cs"/>
              </a:rPr>
            </a:br>
            <a:r>
              <a:rPr lang="de-DE" sz="4800" dirty="0">
                <a:solidFill>
                  <a:srgbClr val="70AD47">
                    <a:lumMod val="75000"/>
                  </a:srgbClr>
                </a:solidFill>
                <a:latin typeface="Amasis MT Pro Black" panose="020B0604020202020204" pitchFamily="18" charset="0"/>
                <a:ea typeface="+mn-ea"/>
                <a:cs typeface="+mn-cs"/>
              </a:rPr>
              <a:t>Fragt uns alles, was ihr wissen wollt! 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+mn-cs"/>
              </a:rPr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8163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BD38B3B-55E5-B188-9888-45BB3222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6D85F4-B304-4170-9BB8-0A614A376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7298"/>
            <a:ext cx="10813610" cy="3199048"/>
          </a:xfrm>
        </p:spPr>
        <p:txBody>
          <a:bodyPr>
            <a:normAutofit/>
          </a:bodyPr>
          <a:lstStyle/>
          <a:p>
            <a:r>
              <a:rPr lang="de-DE" dirty="0">
                <a:hlinkClick r:id="rId2"/>
              </a:rPr>
              <a:t>https://studienangebot.rub.de/de/uebersicht?field_sg_abschluss_value%5B2%5D=2</a:t>
            </a:r>
            <a:endParaRPr lang="de-DE" dirty="0"/>
          </a:p>
          <a:p>
            <a:r>
              <a:rPr lang="de-DE" dirty="0">
                <a:hlinkClick r:id="rId3"/>
              </a:rPr>
              <a:t>https://www.absolventa.de/jobs/channel/biologie/thema/beruf</a:t>
            </a:r>
            <a:endParaRPr lang="de-DE" dirty="0"/>
          </a:p>
          <a:p>
            <a:r>
              <a:rPr lang="de-DE" dirty="0">
                <a:hlinkClick r:id="rId4"/>
              </a:rPr>
              <a:t>https://www.academics.de/ratgeber/berufe-mit-biologie</a:t>
            </a:r>
            <a:endParaRPr lang="de-DE" dirty="0"/>
          </a:p>
          <a:p>
            <a:pPr marL="0" indent="0">
              <a:buNone/>
            </a:pP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38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52BE6-56C9-7F09-97CB-6BA9BE3F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Wer wir sind:</a:t>
            </a:r>
            <a:endParaRPr lang="de-DE" sz="5400" dirty="0"/>
          </a:p>
        </p:txBody>
      </p:sp>
      <p:pic>
        <p:nvPicPr>
          <p:cNvPr id="2050" name="Picture 2" descr="Lucia Maier">
            <a:extLst>
              <a:ext uri="{FF2B5EF4-FFF2-40B4-BE49-F238E27FC236}">
                <a16:creationId xmlns:a16="http://schemas.microsoft.com/office/drawing/2014/main" id="{0BFE3738-4885-258D-1112-59092EE8D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61" y="1690688"/>
            <a:ext cx="3338512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ronika Troisch">
            <a:extLst>
              <a:ext uri="{FF2B5EF4-FFF2-40B4-BE49-F238E27FC236}">
                <a16:creationId xmlns:a16="http://schemas.microsoft.com/office/drawing/2014/main" id="{2CD147A7-80CE-B42D-45DF-FE27F4A9E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29" y="1690687"/>
            <a:ext cx="333851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chschaftsrat Biologie und Biotechnologie – Von Studierenden für  Studierende">
            <a:extLst>
              <a:ext uri="{FF2B5EF4-FFF2-40B4-BE49-F238E27FC236}">
                <a16:creationId xmlns:a16="http://schemas.microsoft.com/office/drawing/2014/main" id="{8F62B6ED-A529-B236-1632-523E65E2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115887"/>
            <a:ext cx="3676650" cy="120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E1D0E4B-29E0-8C8D-4EE9-0A035B04E8B4}"/>
              </a:ext>
            </a:extLst>
          </p:cNvPr>
          <p:cNvSpPr txBox="1"/>
          <p:nvPr/>
        </p:nvSpPr>
        <p:spPr>
          <a:xfrm>
            <a:off x="2887856" y="5941547"/>
            <a:ext cx="117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Luci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B4C616-23CA-00F3-CA63-6740213512D6}"/>
              </a:ext>
            </a:extLst>
          </p:cNvPr>
          <p:cNvSpPr txBox="1"/>
          <p:nvPr/>
        </p:nvSpPr>
        <p:spPr>
          <a:xfrm>
            <a:off x="8128824" y="5941546"/>
            <a:ext cx="1255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Vero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992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5EF2A-393A-6C8F-25DC-C9FF36C59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43C13-7886-E4C5-1256-59458B93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6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Was ist die Fachschaft?</a:t>
            </a:r>
            <a:endParaRPr lang="de-DE" dirty="0"/>
          </a:p>
        </p:txBody>
      </p:sp>
      <p:pic>
        <p:nvPicPr>
          <p:cNvPr id="2054" name="Picture 6" descr="Fachschaftsrat Biologie und Biotechnologie – Von Studierenden für  Studierende">
            <a:extLst>
              <a:ext uri="{FF2B5EF4-FFF2-40B4-BE49-F238E27FC236}">
                <a16:creationId xmlns:a16="http://schemas.microsoft.com/office/drawing/2014/main" id="{BF69D0F9-2EF6-F6DD-BA89-0951D701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37" y="115887"/>
            <a:ext cx="2836899" cy="9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Person, Baum, Kleidung, Gruppe enthält.&#10;&#10;Automatisch generierte Beschreibung">
            <a:extLst>
              <a:ext uri="{FF2B5EF4-FFF2-40B4-BE49-F238E27FC236}">
                <a16:creationId xmlns:a16="http://schemas.microsoft.com/office/drawing/2014/main" id="{0C33AAE9-BD13-93B9-F903-DC1A4DBF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702" r="15435" b="1"/>
          <a:stretch/>
        </p:blipFill>
        <p:spPr>
          <a:xfrm>
            <a:off x="2237314" y="1064777"/>
            <a:ext cx="7717372" cy="516727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7E71BC4-3D75-C5FE-212F-AAA9B7126B4B}"/>
              </a:ext>
            </a:extLst>
          </p:cNvPr>
          <p:cNvSpPr txBox="1"/>
          <p:nvPr/>
        </p:nvSpPr>
        <p:spPr>
          <a:xfrm>
            <a:off x="3279913" y="1379706"/>
            <a:ext cx="5632173" cy="369332"/>
          </a:xfrm>
          <a:prstGeom prst="rect">
            <a:avLst/>
          </a:prstGeom>
          <a:gradFill flip="none" rotWithShape="1">
            <a:gsLst>
              <a:gs pos="0">
                <a:srgbClr val="669900">
                  <a:tint val="66000"/>
                  <a:satMod val="160000"/>
                </a:srgbClr>
              </a:gs>
              <a:gs pos="50000">
                <a:srgbClr val="669900">
                  <a:tint val="44500"/>
                  <a:satMod val="160000"/>
                </a:srgbClr>
              </a:gs>
              <a:gs pos="100000">
                <a:srgbClr val="6699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Die Vertretung der Studierenden </a:t>
            </a:r>
            <a:endParaRPr lang="da-DK" b="1" dirty="0"/>
          </a:p>
        </p:txBody>
      </p:sp>
      <p:pic>
        <p:nvPicPr>
          <p:cNvPr id="9" name="Grafik 8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F62B3160-39BA-ABA9-70D0-83140A933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7" r="440" b="36255"/>
          <a:stretch/>
        </p:blipFill>
        <p:spPr>
          <a:xfrm>
            <a:off x="309921" y="1095065"/>
            <a:ext cx="1406093" cy="139661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EFCB4B9-BFB4-2E3E-B1FB-67E13C0F1B62}"/>
              </a:ext>
            </a:extLst>
          </p:cNvPr>
          <p:cNvSpPr txBox="1"/>
          <p:nvPr/>
        </p:nvSpPr>
        <p:spPr>
          <a:xfrm>
            <a:off x="201379" y="3048251"/>
            <a:ext cx="1935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Helfen bei Problemen und Fragen rund ums Studium  </a:t>
            </a:r>
            <a:endParaRPr lang="da-DK" b="1" dirty="0"/>
          </a:p>
        </p:txBody>
      </p:sp>
      <p:pic>
        <p:nvPicPr>
          <p:cNvPr id="14" name="Grafik 13" descr="Ein Bild, das Text, Screenshot, Grafikdesign, Schrift enthält.&#10;&#10;Automatisch generierte Beschreibung">
            <a:extLst>
              <a:ext uri="{FF2B5EF4-FFF2-40B4-BE49-F238E27FC236}">
                <a16:creationId xmlns:a16="http://schemas.microsoft.com/office/drawing/2014/main" id="{F4BFE73A-ED14-A891-256C-392C354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t="15924" r="-1" b="36172"/>
          <a:stretch/>
        </p:blipFill>
        <p:spPr>
          <a:xfrm>
            <a:off x="10286641" y="3344723"/>
            <a:ext cx="1472255" cy="155382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3865D8A-A7A6-6678-0274-9E360615F713}"/>
              </a:ext>
            </a:extLst>
          </p:cNvPr>
          <p:cNvSpPr txBox="1"/>
          <p:nvPr/>
        </p:nvSpPr>
        <p:spPr>
          <a:xfrm rot="509489">
            <a:off x="10138710" y="1512687"/>
            <a:ext cx="1910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Organisieren Events : Partys, Grillen, Weihnachtsfeiern, Spieleabende…</a:t>
            </a:r>
            <a:endParaRPr lang="da-DK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6821181-C7F9-ECA8-05C3-65E20D84980E}"/>
              </a:ext>
            </a:extLst>
          </p:cNvPr>
          <p:cNvSpPr txBox="1"/>
          <p:nvPr/>
        </p:nvSpPr>
        <p:spPr>
          <a:xfrm rot="20493587">
            <a:off x="254906" y="4700524"/>
            <a:ext cx="1828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Vertreten Studierende in Gremien </a:t>
            </a:r>
            <a:endParaRPr lang="da-DK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4DCC647-64CA-8A7E-04F9-374023EBD52B}"/>
              </a:ext>
            </a:extLst>
          </p:cNvPr>
          <p:cNvSpPr txBox="1"/>
          <p:nvPr/>
        </p:nvSpPr>
        <p:spPr>
          <a:xfrm rot="20585486">
            <a:off x="10249629" y="5416430"/>
            <a:ext cx="1844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Erstifahrt</a:t>
            </a:r>
            <a:r>
              <a:rPr lang="de-DE" b="1" dirty="0"/>
              <a:t> und </a:t>
            </a:r>
            <a:r>
              <a:rPr lang="de-DE" b="1" dirty="0" err="1"/>
              <a:t>Erstitüten</a:t>
            </a:r>
            <a:r>
              <a:rPr lang="de-DE" b="1" dirty="0"/>
              <a:t> 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3210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ECD0D-AF52-9317-6C60-E57A6D7D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533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Studienangebot Biologie an der RUB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136D9E-8ED5-63FD-B510-F13FCCF3CE7A}"/>
              </a:ext>
            </a:extLst>
          </p:cNvPr>
          <p:cNvSpPr txBox="1"/>
          <p:nvPr/>
        </p:nvSpPr>
        <p:spPr>
          <a:xfrm>
            <a:off x="838200" y="1975206"/>
            <a:ext cx="376447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Bachelor </a:t>
            </a:r>
            <a:r>
              <a:rPr lang="de-DE" sz="2400" b="1" dirty="0" err="1"/>
              <a:t>of</a:t>
            </a:r>
            <a:r>
              <a:rPr lang="de-DE" sz="2400" b="1" dirty="0"/>
              <a:t> Science (B.Sc.)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Biologie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Mathe, Physik, Chemie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Bioplus</a:t>
            </a:r>
            <a:r>
              <a:rPr lang="de-DE" sz="2000" dirty="0"/>
              <a:t> 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AFF837C-A678-D856-5422-C942FF548D69}"/>
              </a:ext>
            </a:extLst>
          </p:cNvPr>
          <p:cNvSpPr txBox="1"/>
          <p:nvPr/>
        </p:nvSpPr>
        <p:spPr>
          <a:xfrm>
            <a:off x="7043882" y="1975206"/>
            <a:ext cx="430991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Bachelor </a:t>
            </a:r>
            <a:r>
              <a:rPr lang="de-DE" sz="2400" b="1" dirty="0" err="1"/>
              <a:t>of</a:t>
            </a:r>
            <a:r>
              <a:rPr lang="de-DE" sz="2400" b="1" dirty="0"/>
              <a:t> Arts (B.A.) </a:t>
            </a:r>
          </a:p>
          <a:p>
            <a:pPr algn="ctr"/>
            <a:r>
              <a:rPr lang="de-DE" sz="2400" b="1" dirty="0"/>
              <a:t>→ 2-Fach Lehramt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Erfordert ein zweites Fach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Optionalbereich</a:t>
            </a:r>
            <a:r>
              <a:rPr lang="de-DE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Zulassungsbeschränkt (NC)</a:t>
            </a:r>
          </a:p>
        </p:txBody>
      </p:sp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BAB9D728-8081-FE7D-4FF2-7C22AA25C9A3}"/>
              </a:ext>
            </a:extLst>
          </p:cNvPr>
          <p:cNvSpPr/>
          <p:nvPr/>
        </p:nvSpPr>
        <p:spPr>
          <a:xfrm>
            <a:off x="2542309" y="1362693"/>
            <a:ext cx="356259" cy="649526"/>
          </a:xfrm>
          <a:prstGeom prst="downArrow">
            <a:avLst/>
          </a:prstGeom>
          <a:solidFill>
            <a:srgbClr val="66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37FB9F27-FE98-DDDB-B975-B138EDB20CC2}"/>
              </a:ext>
            </a:extLst>
          </p:cNvPr>
          <p:cNvSpPr/>
          <p:nvPr/>
        </p:nvSpPr>
        <p:spPr>
          <a:xfrm>
            <a:off x="9020711" y="1362693"/>
            <a:ext cx="356259" cy="649526"/>
          </a:xfrm>
          <a:prstGeom prst="downArrow">
            <a:avLst/>
          </a:prstGeom>
          <a:solidFill>
            <a:srgbClr val="66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E0FB26-806C-CBED-E55A-47118EA42D60}"/>
              </a:ext>
            </a:extLst>
          </p:cNvPr>
          <p:cNvSpPr txBox="1"/>
          <p:nvPr/>
        </p:nvSpPr>
        <p:spPr>
          <a:xfrm>
            <a:off x="2895225" y="4021920"/>
            <a:ext cx="5625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"/>
              </a:rPr>
              <a:t>Dauer: 6 Semester (Regelstudienzeit)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38A12D-A62D-167B-DCF5-35393B4A7A96}"/>
              </a:ext>
            </a:extLst>
          </p:cNvPr>
          <p:cNvSpPr txBox="1"/>
          <p:nvPr/>
        </p:nvSpPr>
        <p:spPr>
          <a:xfrm>
            <a:off x="2057715" y="5275320"/>
            <a:ext cx="80765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/>
              <a:t>Möglichkeit anschließend Master (4 Semester)</a:t>
            </a:r>
          </a:p>
          <a:p>
            <a:pPr algn="ctr"/>
            <a:endParaRPr lang="de-DE" sz="1200" b="1" dirty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de-DE" sz="2400" dirty="0"/>
              <a:t>Master </a:t>
            </a:r>
            <a:r>
              <a:rPr lang="de-DE" sz="2400" dirty="0" err="1"/>
              <a:t>of</a:t>
            </a:r>
            <a:r>
              <a:rPr lang="de-DE" sz="2400" dirty="0"/>
              <a:t> Science (Biologie), Master </a:t>
            </a:r>
            <a:r>
              <a:rPr lang="de-DE" sz="2400" dirty="0" err="1"/>
              <a:t>of</a:t>
            </a:r>
            <a:r>
              <a:rPr lang="de-DE" sz="2400" dirty="0"/>
              <a:t> Science Biodiversität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de-DE" sz="2400" dirty="0"/>
              <a:t> Master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education</a:t>
            </a:r>
            <a:r>
              <a:rPr lang="de-DE" sz="2400" dirty="0"/>
              <a:t> (Lehramt)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CC900D-6ED2-5B61-763C-7F3102AB4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765" y="4610798"/>
            <a:ext cx="390178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A6A48D9-018A-4A5F-BEFC-60BEA028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54" y="307421"/>
            <a:ext cx="9671892" cy="1040334"/>
          </a:xfrm>
        </p:spPr>
        <p:txBody>
          <a:bodyPr>
            <a:normAutofit fontScale="90000"/>
          </a:bodyPr>
          <a:lstStyle/>
          <a:p>
            <a:r>
              <a:rPr lang="de-DE" sz="72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Bereiche der Biologie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08AA0CB-7D52-4C3A-BF36-EBB6C2320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76" y="1347755"/>
            <a:ext cx="10515600" cy="4351338"/>
          </a:xfr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4E8F00"/>
                </a:solidFill>
              </a:rPr>
              <a:t>Mikrobiologie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Zoologie 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Humanbiologie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Botanik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Genetik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Verhaltensbiologie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Evolutionsbiologie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Theoretische Biologie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Biotechnologie / Nanobiotechnologie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(Molekulare) Biomedizin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Biophysik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Biochemie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Bioinformatik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Bionik</a:t>
            </a:r>
          </a:p>
          <a:p>
            <a:r>
              <a:rPr lang="de-DE" sz="1600" b="1" dirty="0">
                <a:solidFill>
                  <a:srgbClr val="4E8F00"/>
                </a:solidFill>
              </a:rPr>
              <a:t>Systembiologie</a:t>
            </a:r>
          </a:p>
        </p:txBody>
      </p:sp>
      <p:pic>
        <p:nvPicPr>
          <p:cNvPr id="3" name="Grafik 2" descr="Ein Bild, das Himmel, Gras, draußen, Säugetier enthält.&#10;&#10;Automatisch generierte Beschreibung">
            <a:extLst>
              <a:ext uri="{FF2B5EF4-FFF2-40B4-BE49-F238E27FC236}">
                <a16:creationId xmlns:a16="http://schemas.microsoft.com/office/drawing/2014/main" id="{1771FB99-B9C6-42BE-B0B8-A0C6BA3E2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34" y="1715855"/>
            <a:ext cx="2972631" cy="166818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244B048-BE8B-3262-BB8D-F60568F26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461" y="5379184"/>
            <a:ext cx="3219318" cy="12790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175EDF-EB34-BF3D-83BA-D54588336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410" y="1466643"/>
            <a:ext cx="2222693" cy="17487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34B91C2-A6CD-2A07-0631-1FA4D29F8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332" y="3384040"/>
            <a:ext cx="1804708" cy="17633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5588B1-4A8F-02F3-3879-E02999EB3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124" y="3060162"/>
            <a:ext cx="2422130" cy="161475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BF09A2-77ED-7AC5-BCB8-452BCB9DF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399" y="1777457"/>
            <a:ext cx="1934124" cy="13172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7458EC4-B415-B7C8-1CD4-8D1D29C61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8959" y="3190026"/>
            <a:ext cx="1589429" cy="19573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B94EFD-1BBF-B0A8-C1C7-3F36722C17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3410" y="3290301"/>
            <a:ext cx="2112524" cy="13183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D91EB97-FC65-B8A4-A885-3EBBCDBE3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1453" y="4394116"/>
            <a:ext cx="2348525" cy="108933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FA7F16D-FFA4-EEEA-7769-9A8FDA3D3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3902" y="5110510"/>
            <a:ext cx="2401622" cy="13466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32D94ED-3147-CDB4-6A18-6DE2C27244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0575" y="4519675"/>
            <a:ext cx="2244962" cy="10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63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9ACF2-423E-F4FF-BFE5-434BDC14F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Einblick ins Biostudium der RUB</a:t>
            </a:r>
            <a:endParaRPr lang="da-DK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6D167D-78F2-6EAF-E09B-BD0CD8B44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b="0" i="0" dirty="0">
              <a:solidFill>
                <a:srgbClr val="2C363A"/>
              </a:solidFill>
              <a:effectLst/>
              <a:latin typeface="Calibri" panose="020F0502020204030204" pitchFamily="34" charset="0"/>
            </a:endParaRPr>
          </a:p>
          <a:p>
            <a:endParaRPr lang="da-DK" u="sng" dirty="0">
              <a:solidFill>
                <a:srgbClr val="2C363A"/>
              </a:solidFill>
              <a:latin typeface="Calibri" panose="020F0502020204030204" pitchFamily="34" charset="0"/>
              <a:hlinkClick r:id="rId2"/>
            </a:endParaRPr>
          </a:p>
          <a:p>
            <a:endParaRPr lang="da-DK" b="0" i="0" u="sng" dirty="0">
              <a:solidFill>
                <a:srgbClr val="2C363A"/>
              </a:solidFill>
              <a:effectLst/>
              <a:latin typeface="Calibri" panose="020F0502020204030204" pitchFamily="34" charset="0"/>
              <a:hlinkClick r:id="rId2"/>
            </a:endParaRPr>
          </a:p>
          <a:p>
            <a:endParaRPr lang="da-DK" u="sng" dirty="0">
              <a:solidFill>
                <a:srgbClr val="2C363A"/>
              </a:solidFill>
              <a:latin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r>
              <a:rPr lang="da-DK" b="0" i="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https://www.youtube.com/watch?v=eD0kEXrpWPs&amp;t=13s</a:t>
            </a:r>
            <a:endParaRPr lang="da-DK" dirty="0"/>
          </a:p>
        </p:txBody>
      </p:sp>
      <p:sp>
        <p:nvSpPr>
          <p:cNvPr id="4" name="Pfeil nach unten 3">
            <a:extLst>
              <a:ext uri="{FF2B5EF4-FFF2-40B4-BE49-F238E27FC236}">
                <a16:creationId xmlns:a16="http://schemas.microsoft.com/office/drawing/2014/main" id="{ED6AF5A9-CBA4-1541-D836-12C2B9FF5C3A}"/>
              </a:ext>
            </a:extLst>
          </p:cNvPr>
          <p:cNvSpPr/>
          <p:nvPr/>
        </p:nvSpPr>
        <p:spPr>
          <a:xfrm rot="19856259">
            <a:off x="2185058" y="2134383"/>
            <a:ext cx="605641" cy="15113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/>
          </a:p>
        </p:txBody>
      </p:sp>
      <p:sp>
        <p:nvSpPr>
          <p:cNvPr id="5" name="Pfeil nach unten 4">
            <a:extLst>
              <a:ext uri="{FF2B5EF4-FFF2-40B4-BE49-F238E27FC236}">
                <a16:creationId xmlns:a16="http://schemas.microsoft.com/office/drawing/2014/main" id="{421F9E32-57E1-7B35-684F-DC98DAC4608F}"/>
              </a:ext>
            </a:extLst>
          </p:cNvPr>
          <p:cNvSpPr/>
          <p:nvPr/>
        </p:nvSpPr>
        <p:spPr>
          <a:xfrm rot="2043696">
            <a:off x="9443638" y="2146377"/>
            <a:ext cx="605641" cy="15113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053C4C1E-1202-7159-954F-7CA8B344F4EB}"/>
              </a:ext>
            </a:extLst>
          </p:cNvPr>
          <p:cNvSpPr/>
          <p:nvPr/>
        </p:nvSpPr>
        <p:spPr>
          <a:xfrm>
            <a:off x="5793179" y="1773671"/>
            <a:ext cx="605641" cy="15113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761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2301C-6AEC-F8F1-D4FB-5370BE15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Aufbau des Studiums</a:t>
            </a:r>
            <a:endParaRPr lang="de-DE" sz="4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39EA02-9068-4F39-EA0D-453144DE807B}"/>
              </a:ext>
            </a:extLst>
          </p:cNvPr>
          <p:cNvSpPr txBox="1"/>
          <p:nvPr/>
        </p:nvSpPr>
        <p:spPr>
          <a:xfrm>
            <a:off x="838200" y="1542982"/>
            <a:ext cx="453944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Erstes Semester: </a:t>
            </a:r>
            <a:r>
              <a:rPr lang="de-DE" sz="3200" b="1" dirty="0">
                <a:solidFill>
                  <a:schemeClr val="accent2">
                    <a:lumMod val="75000"/>
                  </a:schemeClr>
                </a:solidFill>
              </a:rPr>
              <a:t>Zoologie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Zellbiologie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Tierstämme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Verhaltensökologie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Neurobiologie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Ökologie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Biodiversität</a:t>
            </a:r>
          </a:p>
          <a:p>
            <a:endParaRPr lang="de-DE" sz="2800" dirty="0"/>
          </a:p>
          <a:p>
            <a:r>
              <a:rPr lang="de-DE" sz="2800" dirty="0"/>
              <a:t>→ Vorlesung und Übungen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Präparieren und bestimmen</a:t>
            </a:r>
          </a:p>
        </p:txBody>
      </p:sp>
      <p:pic>
        <p:nvPicPr>
          <p:cNvPr id="20" name="Grafik 19" descr="Ein Bild, das Person, Wirbellose, Insekt, Kleidung enthält.&#10;&#10;Automatisch generierte Beschreibung">
            <a:extLst>
              <a:ext uri="{FF2B5EF4-FFF2-40B4-BE49-F238E27FC236}">
                <a16:creationId xmlns:a16="http://schemas.microsoft.com/office/drawing/2014/main" id="{1ADC36DC-2658-4D6E-4D72-21524FEB4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9533"/>
            <a:ext cx="1921857" cy="2562476"/>
          </a:xfrm>
          <a:prstGeom prst="rect">
            <a:avLst/>
          </a:prstGeom>
        </p:spPr>
      </p:pic>
      <p:pic>
        <p:nvPicPr>
          <p:cNvPr id="14" name="Grafik 13" descr="Ein Bild, das Insekt, Wirbellose, Makrofotografie, Schädling enthält.&#10;&#10;Automatisch generierte Beschreibung">
            <a:extLst>
              <a:ext uri="{FF2B5EF4-FFF2-40B4-BE49-F238E27FC236}">
                <a16:creationId xmlns:a16="http://schemas.microsoft.com/office/drawing/2014/main" id="{24674992-407C-DDB9-6D8C-AB1B23819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327" y="4577593"/>
            <a:ext cx="1619200" cy="2158933"/>
          </a:xfrm>
          <a:prstGeom prst="rect">
            <a:avLst/>
          </a:prstGeom>
        </p:spPr>
      </p:pic>
      <p:pic>
        <p:nvPicPr>
          <p:cNvPr id="22" name="Grafik 21" descr="Ein Bild, das Im Haus, Text, Büroausstattung, Behälter enthält.&#10;&#10;Automatisch generierte Beschreibung">
            <a:extLst>
              <a:ext uri="{FF2B5EF4-FFF2-40B4-BE49-F238E27FC236}">
                <a16:creationId xmlns:a16="http://schemas.microsoft.com/office/drawing/2014/main" id="{D5B006B6-0F21-E87E-CCAA-873B7E467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07" y="2435738"/>
            <a:ext cx="2669006" cy="3558674"/>
          </a:xfrm>
          <a:prstGeom prst="rect">
            <a:avLst/>
          </a:prstGeom>
        </p:spPr>
      </p:pic>
      <p:pic>
        <p:nvPicPr>
          <p:cNvPr id="16" name="Grafik 15" descr="Ein Bild, das Wasser, Aquarium, Fisch enthält.&#10;&#10;Automatisch generierte Beschreibung">
            <a:extLst>
              <a:ext uri="{FF2B5EF4-FFF2-40B4-BE49-F238E27FC236}">
                <a16:creationId xmlns:a16="http://schemas.microsoft.com/office/drawing/2014/main" id="{3EE2318D-4FE2-FD5C-79E8-68281AF45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82" y="1170797"/>
            <a:ext cx="1376294" cy="1835058"/>
          </a:xfrm>
          <a:prstGeom prst="rect">
            <a:avLst/>
          </a:prstGeom>
        </p:spPr>
      </p:pic>
      <p:pic>
        <p:nvPicPr>
          <p:cNvPr id="18" name="Grafik 17" descr="Ein Bild, das Kreis, Kugel, Kunst enthält.&#10;&#10;Automatisch generierte Beschreibung">
            <a:extLst>
              <a:ext uri="{FF2B5EF4-FFF2-40B4-BE49-F238E27FC236}">
                <a16:creationId xmlns:a16="http://schemas.microsoft.com/office/drawing/2014/main" id="{C492528C-FBBF-B808-AA3C-462B326A11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6" b="16821"/>
          <a:stretch/>
        </p:blipFill>
        <p:spPr>
          <a:xfrm>
            <a:off x="10408290" y="2417696"/>
            <a:ext cx="1499637" cy="13997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E723256-81DC-D4B9-5156-FD6BD05B7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996" y="764019"/>
            <a:ext cx="2277126" cy="17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9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2301C-6AEC-F8F1-D4FB-5370BE15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Aufbau des Studiums</a:t>
            </a:r>
            <a:endParaRPr lang="de-DE" sz="5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39EA02-9068-4F39-EA0D-453144DE807B}"/>
              </a:ext>
            </a:extLst>
          </p:cNvPr>
          <p:cNvSpPr txBox="1"/>
          <p:nvPr/>
        </p:nvSpPr>
        <p:spPr>
          <a:xfrm>
            <a:off x="607688" y="1536174"/>
            <a:ext cx="57816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Zweites Semester: </a:t>
            </a:r>
            <a:r>
              <a:rPr lang="de-DE" sz="3200" b="1" dirty="0">
                <a:solidFill>
                  <a:srgbClr val="4E8F00"/>
                </a:solidFill>
              </a:rPr>
              <a:t>Botanik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Zellbiologie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Ökologie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Biodiversität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Pflanzen, Pilze, Algen</a:t>
            </a:r>
          </a:p>
          <a:p>
            <a:endParaRPr lang="de-DE" sz="2800" dirty="0"/>
          </a:p>
          <a:p>
            <a:r>
              <a:rPr lang="de-DE" sz="2800" dirty="0"/>
              <a:t>→ Vorlesung, Übungen, Exkursionen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Präparieren und bestimmen, Herbarium erstellen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Exkursionen/Geländeübungen draußen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6F6F98-54BF-E434-F93C-3FF1A8BF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911" y="769393"/>
            <a:ext cx="2505131" cy="1905797"/>
          </a:xfrm>
          <a:prstGeom prst="rect">
            <a:avLst/>
          </a:prstGeom>
        </p:spPr>
      </p:pic>
      <p:pic>
        <p:nvPicPr>
          <p:cNvPr id="12" name="Grafik 11" descr="Ein Bild, das Text, Papier, Papierprodukt, Brief enthält.&#10;&#10;Automatisch generierte Beschreibung">
            <a:extLst>
              <a:ext uri="{FF2B5EF4-FFF2-40B4-BE49-F238E27FC236}">
                <a16:creationId xmlns:a16="http://schemas.microsoft.com/office/drawing/2014/main" id="{9485AAE2-2179-7F17-6A4B-0C3821072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2366" y="2095858"/>
            <a:ext cx="2430379" cy="3240505"/>
          </a:xfrm>
          <a:prstGeom prst="rect">
            <a:avLst/>
          </a:prstGeom>
        </p:spPr>
      </p:pic>
      <p:pic>
        <p:nvPicPr>
          <p:cNvPr id="6" name="Grafik 5" descr="Ein Bild, das draußen, Wolke, Himmel, Feld enthält.&#10;&#10;Automatisch generierte Beschreibung">
            <a:extLst>
              <a:ext uri="{FF2B5EF4-FFF2-40B4-BE49-F238E27FC236}">
                <a16:creationId xmlns:a16="http://schemas.microsoft.com/office/drawing/2014/main" id="{36B9802C-3171-2A18-9CF9-6CF959095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95" y="1482670"/>
            <a:ext cx="1822784" cy="2430379"/>
          </a:xfrm>
          <a:prstGeom prst="rect">
            <a:avLst/>
          </a:prstGeom>
        </p:spPr>
      </p:pic>
      <p:pic>
        <p:nvPicPr>
          <p:cNvPr id="8" name="Grafik 7" descr="Ein Bild, das draußen, Gras, Pflanze, Baum enthält.&#10;&#10;Automatisch generierte Beschreibung">
            <a:extLst>
              <a:ext uri="{FF2B5EF4-FFF2-40B4-BE49-F238E27FC236}">
                <a16:creationId xmlns:a16="http://schemas.microsoft.com/office/drawing/2014/main" id="{22F142A2-F704-BE13-5547-90BAD42C8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179" y="4182118"/>
            <a:ext cx="3223032" cy="2417274"/>
          </a:xfrm>
          <a:prstGeom prst="rect">
            <a:avLst/>
          </a:prstGeom>
        </p:spPr>
      </p:pic>
      <p:pic>
        <p:nvPicPr>
          <p:cNvPr id="10" name="Grafik 9" descr="Ein Bild, das draußen, Blume, Gras, Schuhwerk enthält.&#10;&#10;Automatisch generierte Beschreibung">
            <a:extLst>
              <a:ext uri="{FF2B5EF4-FFF2-40B4-BE49-F238E27FC236}">
                <a16:creationId xmlns:a16="http://schemas.microsoft.com/office/drawing/2014/main" id="{4B467FB5-6E30-767F-6191-2BB9AFE8E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14" y="3693441"/>
            <a:ext cx="1776572" cy="23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217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arktübersicht - Einkanalpipetten - LABO">
            <a:extLst>
              <a:ext uri="{FF2B5EF4-FFF2-40B4-BE49-F238E27FC236}">
                <a16:creationId xmlns:a16="http://schemas.microsoft.com/office/drawing/2014/main" id="{7BC799E2-310C-68CA-A6F8-580FB13C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15" y="4655508"/>
            <a:ext cx="34290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E2301C-6AEC-F8F1-D4FB-5370BE15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>
                <a:solidFill>
                  <a:schemeClr val="accent6">
                    <a:lumMod val="75000"/>
                  </a:schemeClr>
                </a:solidFill>
                <a:latin typeface="Amasis MT Pro Black" panose="020B0604020202020204" pitchFamily="18" charset="0"/>
              </a:rPr>
              <a:t>Aufbau des Studiums</a:t>
            </a:r>
            <a:endParaRPr lang="de-DE" sz="5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39EA02-9068-4F39-EA0D-453144DE807B}"/>
              </a:ext>
            </a:extLst>
          </p:cNvPr>
          <p:cNvSpPr txBox="1"/>
          <p:nvPr/>
        </p:nvSpPr>
        <p:spPr>
          <a:xfrm>
            <a:off x="838200" y="1542982"/>
            <a:ext cx="7500130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Drittes Semester: </a:t>
            </a:r>
            <a:r>
              <a:rPr lang="de-DE" sz="3200" b="1" dirty="0">
                <a:solidFill>
                  <a:schemeClr val="accent5">
                    <a:lumMod val="75000"/>
                  </a:schemeClr>
                </a:solidFill>
              </a:rPr>
              <a:t>Biochemie und Biophysik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Biochemie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Stoffwechsel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Biophysik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Enzyme, Proteine, Laborarbeit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Vorlesung, Übungen</a:t>
            </a:r>
          </a:p>
          <a:p>
            <a:endParaRPr lang="de-DE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F37075-F354-7A46-A608-E7518A9D2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13" y="1340786"/>
            <a:ext cx="3459198" cy="25943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E54651B-FE3D-C7AA-BAAA-A4BC4A31E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84" y="3429000"/>
            <a:ext cx="1767416" cy="1325563"/>
          </a:xfrm>
          <a:prstGeom prst="rect">
            <a:avLst/>
          </a:prstGeom>
        </p:spPr>
      </p:pic>
      <p:pic>
        <p:nvPicPr>
          <p:cNvPr id="1026" name="Picture 2" descr="Nahaufnahme Von Einem Der Chemiker Mit Zentrifuge Stockfoto und mehr Bilder  von Zentrifuge - Zentrifuge, Labor, Biotechnologie - iStock">
            <a:extLst>
              <a:ext uri="{FF2B5EF4-FFF2-40B4-BE49-F238E27FC236}">
                <a16:creationId xmlns:a16="http://schemas.microsoft.com/office/drawing/2014/main" id="{D5A8894D-FB1B-BD45-D5BE-82325EC9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86" y="2637985"/>
            <a:ext cx="3036371" cy="202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ophysik • Physik">
            <a:extLst>
              <a:ext uri="{FF2B5EF4-FFF2-40B4-BE49-F238E27FC236}">
                <a16:creationId xmlns:a16="http://schemas.microsoft.com/office/drawing/2014/main" id="{93D9D1A6-E8AD-942D-0F03-EFA2F007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837" y="4628807"/>
            <a:ext cx="3136840" cy="20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tratzyklus – Wikipedia">
            <a:extLst>
              <a:ext uri="{FF2B5EF4-FFF2-40B4-BE49-F238E27FC236}">
                <a16:creationId xmlns:a16="http://schemas.microsoft.com/office/drawing/2014/main" id="{21266D39-0317-975D-4075-ACE62892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61" y="3344472"/>
            <a:ext cx="2487881" cy="248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79613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Macintosh PowerPoint</Application>
  <PresentationFormat>Breitbild</PresentationFormat>
  <Paragraphs>150</Paragraphs>
  <Slides>18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Aharoni</vt:lpstr>
      <vt:lpstr>Amasis MT Pro Black</vt:lpstr>
      <vt:lpstr>Arial</vt:lpstr>
      <vt:lpstr>Baskerville Old Face</vt:lpstr>
      <vt:lpstr>Calibri</vt:lpstr>
      <vt:lpstr>Calibri Light</vt:lpstr>
      <vt:lpstr>Wingdings</vt:lpstr>
      <vt:lpstr>Office</vt:lpstr>
      <vt:lpstr>PowerPoint-Präsentation</vt:lpstr>
      <vt:lpstr>Wer wir sind:</vt:lpstr>
      <vt:lpstr>Was ist die Fachschaft?</vt:lpstr>
      <vt:lpstr>Studienangebot Biologie an der RUB</vt:lpstr>
      <vt:lpstr>Bereiche der Biologie</vt:lpstr>
      <vt:lpstr>Einblick ins Biostudium der RUB</vt:lpstr>
      <vt:lpstr>Aufbau des Studiums</vt:lpstr>
      <vt:lpstr>Aufbau des Studiums</vt:lpstr>
      <vt:lpstr>Aufbau des Studiums</vt:lpstr>
      <vt:lpstr>Aufbau des Studiums</vt:lpstr>
      <vt:lpstr>Aufbau des Studiums</vt:lpstr>
      <vt:lpstr>Abschlüsse an der RUB</vt:lpstr>
      <vt:lpstr>Berufszweige</vt:lpstr>
      <vt:lpstr>PowerPoint-Präsentation</vt:lpstr>
      <vt:lpstr>Immer noch unsicher? </vt:lpstr>
      <vt:lpstr>PowerPoint-Präsentation</vt:lpstr>
      <vt:lpstr>Und jetzt:  Fragt uns alles, was ihr wissen wollt!  </vt:lpstr>
      <vt:lpstr>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Bereiche der Biologie</dc:title>
  <dc:creator>Hengemühle, Tillman</dc:creator>
  <cp:lastModifiedBy>Lucia Maier</cp:lastModifiedBy>
  <cp:revision>21</cp:revision>
  <dcterms:created xsi:type="dcterms:W3CDTF">2022-11-27T19:51:49Z</dcterms:created>
  <dcterms:modified xsi:type="dcterms:W3CDTF">2024-02-19T23:08:58Z</dcterms:modified>
</cp:coreProperties>
</file>